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9.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11/26/2018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tr-TR" smtClean="0"/>
              <a:t>Asıl başlık stili için tıklatın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11/26/2018</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11/26/2018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11/26/2018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11/26/2018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11/26/2018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DA16AA21-1863-4931-97CB-99D0A168701B}" type="datetimeFigureOut">
              <a:rPr lang="en-US" dirty="0"/>
              <a:t>11/26/2018</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3772C379-9A7C-4C87-A116-CBE9F58B04C5}" type="datetimeFigureOut">
              <a:rPr lang="en-US" dirty="0"/>
              <a:t>11/26/2018</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11/26/2018</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gezilecekyerler.com/bagla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gezilecekyerler.com/guney/"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dirty="0" smtClean="0"/>
              <a:t>Ab ÜYESİ BAZI ÜLKELER</a:t>
            </a:r>
            <a:endParaRPr lang="tr-TR" dirty="0"/>
          </a:p>
        </p:txBody>
      </p:sp>
      <p:sp>
        <p:nvSpPr>
          <p:cNvPr id="3" name="Alt Başlık 2"/>
          <p:cNvSpPr>
            <a:spLocks noGrp="1"/>
          </p:cNvSpPr>
          <p:nvPr>
            <p:ph type="subTitle" idx="1"/>
          </p:nvPr>
        </p:nvSpPr>
        <p:spPr/>
        <p:txBody>
          <a:bodyPr/>
          <a:lstStyle/>
          <a:p>
            <a:r>
              <a:rPr lang="tr-TR" dirty="0" smtClean="0"/>
              <a:t>ERASMUSA GİDİLEBİLECEK BAZI ÜLKELER </a:t>
            </a:r>
            <a:endParaRPr lang="tr-TR" dirty="0"/>
          </a:p>
        </p:txBody>
      </p:sp>
    </p:spTree>
    <p:extLst>
      <p:ext uri="{BB962C8B-B14F-4D97-AF65-F5344CB8AC3E}">
        <p14:creationId xmlns:p14="http://schemas.microsoft.com/office/powerpoint/2010/main" val="23174513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FRANSA- GEZİLMESİ GEREKEN YERLER</a:t>
            </a:r>
            <a:endParaRPr lang="tr-TR" dirty="0"/>
          </a:p>
        </p:txBody>
      </p:sp>
      <p:sp>
        <p:nvSpPr>
          <p:cNvPr id="3" name="İçerik Yer Tutucusu 2"/>
          <p:cNvSpPr>
            <a:spLocks noGrp="1"/>
          </p:cNvSpPr>
          <p:nvPr>
            <p:ph idx="1"/>
          </p:nvPr>
        </p:nvSpPr>
        <p:spPr>
          <a:xfrm>
            <a:off x="1069848" y="2121408"/>
            <a:ext cx="10636120" cy="4050792"/>
          </a:xfrm>
        </p:spPr>
        <p:txBody>
          <a:bodyPr/>
          <a:lstStyle/>
          <a:p>
            <a:pPr algn="just"/>
            <a:r>
              <a:rPr lang="tr-TR" b="1" dirty="0"/>
              <a:t>Mont Saint-</a:t>
            </a:r>
            <a:r>
              <a:rPr lang="tr-TR" b="1" dirty="0" err="1"/>
              <a:t>Michel</a:t>
            </a:r>
            <a:r>
              <a:rPr lang="tr-TR" b="1" dirty="0"/>
              <a:t> : </a:t>
            </a:r>
            <a:r>
              <a:rPr lang="tr-TR" dirty="0"/>
              <a:t>Burası Fransa’nın kuzeybatı kıyılarında, Aşağı </a:t>
            </a:r>
            <a:r>
              <a:rPr lang="tr-TR" dirty="0" err="1"/>
              <a:t>Normandiya’nın</a:t>
            </a:r>
            <a:r>
              <a:rPr lang="tr-TR" dirty="0"/>
              <a:t> </a:t>
            </a:r>
            <a:r>
              <a:rPr lang="tr-TR" dirty="0" err="1"/>
              <a:t>Manche</a:t>
            </a:r>
            <a:r>
              <a:rPr lang="tr-TR" dirty="0"/>
              <a:t> ilinde yer alıyor. Çevre uzunluğu 900 metreyi bulan Mont Saint-</a:t>
            </a:r>
            <a:r>
              <a:rPr lang="tr-TR" dirty="0" err="1"/>
              <a:t>Michel</a:t>
            </a:r>
            <a:r>
              <a:rPr lang="tr-TR" dirty="0"/>
              <a:t>, 88 m yüksekliğe ulaşıyor. Burası gerçek olmayacak kadar güzel bir yerdir. Çevre uzunluğu 900 metreyi bulan Mont Saint-</a:t>
            </a:r>
            <a:r>
              <a:rPr lang="tr-TR" dirty="0" err="1"/>
              <a:t>Michel</a:t>
            </a:r>
            <a:r>
              <a:rPr lang="tr-TR" dirty="0"/>
              <a:t>, 88 m yüksekliğe ulaşıyor. </a:t>
            </a:r>
            <a:endParaRPr lang="tr-TR" dirty="0" smtClean="0"/>
          </a:p>
          <a:p>
            <a:pPr algn="just"/>
            <a:endParaRPr lang="tr-TR" dirty="0"/>
          </a:p>
        </p:txBody>
      </p:sp>
      <p:pic>
        <p:nvPicPr>
          <p:cNvPr id="5" name="Resim 4" descr="Mont Saint-Michel ile ilgili gÃ¶rsel sonucu"/>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0186" y="3431780"/>
            <a:ext cx="2600214" cy="3183203"/>
          </a:xfrm>
          <a:prstGeom prst="rect">
            <a:avLst/>
          </a:prstGeom>
          <a:noFill/>
          <a:ln>
            <a:noFill/>
          </a:ln>
        </p:spPr>
      </p:pic>
    </p:spTree>
    <p:extLst>
      <p:ext uri="{BB962C8B-B14F-4D97-AF65-F5344CB8AC3E}">
        <p14:creationId xmlns:p14="http://schemas.microsoft.com/office/powerpoint/2010/main" val="23525620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FRANSA- GEZİLMESİ GEREKEN YERLER</a:t>
            </a:r>
            <a:endParaRPr lang="tr-TR" dirty="0"/>
          </a:p>
        </p:txBody>
      </p:sp>
      <p:sp>
        <p:nvSpPr>
          <p:cNvPr id="3" name="İçerik Yer Tutucusu 2"/>
          <p:cNvSpPr>
            <a:spLocks noGrp="1"/>
          </p:cNvSpPr>
          <p:nvPr>
            <p:ph idx="1"/>
          </p:nvPr>
        </p:nvSpPr>
        <p:spPr>
          <a:xfrm>
            <a:off x="1069848" y="2121408"/>
            <a:ext cx="10636120" cy="4050792"/>
          </a:xfrm>
        </p:spPr>
        <p:txBody>
          <a:bodyPr/>
          <a:lstStyle/>
          <a:p>
            <a:pPr algn="just"/>
            <a:r>
              <a:rPr lang="tr-TR" b="1" dirty="0"/>
              <a:t> Loire Vadisi :</a:t>
            </a:r>
            <a:r>
              <a:rPr lang="tr-TR" dirty="0"/>
              <a:t> Fransa Loire Irmağı’nın orta bölümünde, 280 km uzunluğunda bir vadidir. Burada   </a:t>
            </a:r>
            <a:r>
              <a:rPr lang="tr-TR" dirty="0" err="1"/>
              <a:t>Chambord</a:t>
            </a:r>
            <a:r>
              <a:rPr lang="tr-TR" dirty="0"/>
              <a:t>, </a:t>
            </a:r>
            <a:r>
              <a:rPr lang="tr-TR" dirty="0" err="1"/>
              <a:t>Amboise</a:t>
            </a:r>
            <a:r>
              <a:rPr lang="tr-TR" dirty="0"/>
              <a:t>, </a:t>
            </a:r>
            <a:r>
              <a:rPr lang="tr-TR" dirty="0" err="1"/>
              <a:t>Rivau</a:t>
            </a:r>
            <a:r>
              <a:rPr lang="tr-TR" dirty="0"/>
              <a:t>, </a:t>
            </a:r>
            <a:r>
              <a:rPr lang="tr-TR" dirty="0" err="1"/>
              <a:t>Chinon</a:t>
            </a:r>
            <a:r>
              <a:rPr lang="tr-TR" dirty="0"/>
              <a:t> ve </a:t>
            </a:r>
            <a:r>
              <a:rPr lang="tr-TR" dirty="0" err="1"/>
              <a:t>Chenonceau</a:t>
            </a:r>
            <a:r>
              <a:rPr lang="tr-TR" dirty="0"/>
              <a:t> şatoları en çok ziyaret edilenler arasındadır. Irmak kıyısında bulunan </a:t>
            </a:r>
            <a:r>
              <a:rPr lang="tr-TR" dirty="0">
                <a:hlinkClick r:id="rId2"/>
              </a:rPr>
              <a:t>bağlar</a:t>
            </a:r>
            <a:r>
              <a:rPr lang="tr-TR" dirty="0"/>
              <a:t> ve tarlardan dolayı Fransız bahçesi olarak bilinmektedir. Yerli yabancı birçok ziyaretçi buraya akın etmektedir.</a:t>
            </a:r>
          </a:p>
        </p:txBody>
      </p:sp>
      <p:pic>
        <p:nvPicPr>
          <p:cNvPr id="6" name="Resim 5" descr="Loire Vadisi ile ilgili gÃ¶rsel sonucu"/>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6390" y="3448445"/>
            <a:ext cx="4445316" cy="3174776"/>
          </a:xfrm>
          <a:prstGeom prst="rect">
            <a:avLst/>
          </a:prstGeom>
          <a:noFill/>
          <a:ln>
            <a:noFill/>
          </a:ln>
        </p:spPr>
      </p:pic>
    </p:spTree>
    <p:extLst>
      <p:ext uri="{BB962C8B-B14F-4D97-AF65-F5344CB8AC3E}">
        <p14:creationId xmlns:p14="http://schemas.microsoft.com/office/powerpoint/2010/main" val="3478284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FRANSA- GEZİLMESİ GEREKEN YERLER</a:t>
            </a:r>
            <a:endParaRPr lang="tr-TR" dirty="0"/>
          </a:p>
        </p:txBody>
      </p:sp>
      <p:sp>
        <p:nvSpPr>
          <p:cNvPr id="3" name="İçerik Yer Tutucusu 2"/>
          <p:cNvSpPr>
            <a:spLocks noGrp="1"/>
          </p:cNvSpPr>
          <p:nvPr>
            <p:ph idx="1"/>
          </p:nvPr>
        </p:nvSpPr>
        <p:spPr>
          <a:xfrm>
            <a:off x="1069848" y="2121408"/>
            <a:ext cx="10636120" cy="4050792"/>
          </a:xfrm>
        </p:spPr>
        <p:txBody>
          <a:bodyPr/>
          <a:lstStyle/>
          <a:p>
            <a:pPr algn="just"/>
            <a:r>
              <a:rPr lang="tr-TR" b="1" dirty="0"/>
              <a:t> </a:t>
            </a:r>
            <a:r>
              <a:rPr lang="tr-TR" b="1" dirty="0" err="1"/>
              <a:t>Biarritz</a:t>
            </a:r>
            <a:r>
              <a:rPr lang="tr-TR" b="1" dirty="0"/>
              <a:t>: Fransa’nın</a:t>
            </a:r>
            <a:r>
              <a:rPr lang="tr-TR" dirty="0"/>
              <a:t> bas bölgesinde bulunuyor. Okyanusun kıyısında bulunuyor. İspanya’ya birkaç km uzaklıkta bulunuyor. Okyanusun devasa dalgaları ve bol rüzgâr bu şehri bir sörf merkezine haline getiriyor. Özellikle yaz mevsiminde turistlerin akın ettiği bir şehirdir. Sizin de yolunuz düşerse mutlaka bu şehre gelmelisiniz. Zamanlama olarak yazı tercih etmelisiniz</a:t>
            </a:r>
            <a:r>
              <a:rPr lang="tr-TR" dirty="0" smtClean="0"/>
              <a:t>.</a:t>
            </a:r>
          </a:p>
          <a:p>
            <a:pPr marL="0" indent="0" algn="just">
              <a:buNone/>
            </a:pPr>
            <a:endParaRPr lang="tr-TR" dirty="0"/>
          </a:p>
        </p:txBody>
      </p:sp>
      <p:pic>
        <p:nvPicPr>
          <p:cNvPr id="5" name="Resim 4" descr="Biarritz ile ilgili gÃ¶rsel sonucu"/>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49653" y="3787732"/>
            <a:ext cx="5476510" cy="2753111"/>
          </a:xfrm>
          <a:prstGeom prst="rect">
            <a:avLst/>
          </a:prstGeom>
          <a:noFill/>
          <a:ln>
            <a:noFill/>
          </a:ln>
        </p:spPr>
      </p:pic>
    </p:spTree>
    <p:extLst>
      <p:ext uri="{BB962C8B-B14F-4D97-AF65-F5344CB8AC3E}">
        <p14:creationId xmlns:p14="http://schemas.microsoft.com/office/powerpoint/2010/main" val="3126785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FRANSA- GEZİLMESİ GEREKEN YERLER</a:t>
            </a:r>
            <a:endParaRPr lang="tr-TR" dirty="0"/>
          </a:p>
        </p:txBody>
      </p:sp>
      <p:sp>
        <p:nvSpPr>
          <p:cNvPr id="3" name="İçerik Yer Tutucusu 2"/>
          <p:cNvSpPr>
            <a:spLocks noGrp="1"/>
          </p:cNvSpPr>
          <p:nvPr>
            <p:ph idx="1"/>
          </p:nvPr>
        </p:nvSpPr>
        <p:spPr>
          <a:xfrm>
            <a:off x="1069848" y="2121408"/>
            <a:ext cx="10636120" cy="4050792"/>
          </a:xfrm>
        </p:spPr>
        <p:txBody>
          <a:bodyPr/>
          <a:lstStyle/>
          <a:p>
            <a:pPr algn="just"/>
            <a:r>
              <a:rPr lang="tr-TR" b="1" dirty="0"/>
              <a:t> </a:t>
            </a:r>
            <a:r>
              <a:rPr lang="tr-TR" b="1" dirty="0" err="1"/>
              <a:t>Versay</a:t>
            </a:r>
            <a:r>
              <a:rPr lang="tr-TR" b="1" dirty="0"/>
              <a:t> Sarayı : </a:t>
            </a:r>
            <a:r>
              <a:rPr lang="tr-TR" dirty="0" err="1"/>
              <a:t>Versay</a:t>
            </a:r>
            <a:r>
              <a:rPr lang="tr-TR" dirty="0"/>
              <a:t>, Paris’in 25 km </a:t>
            </a:r>
            <a:r>
              <a:rPr lang="tr-TR" dirty="0">
                <a:hlinkClick r:id="rId2"/>
              </a:rPr>
              <a:t>güney</a:t>
            </a:r>
            <a:r>
              <a:rPr lang="tr-TR" dirty="0"/>
              <a:t> batısında bulunan bir şehir. Bu şehirde bulunan ve ismi ile anılan </a:t>
            </a:r>
            <a:r>
              <a:rPr lang="tr-TR" dirty="0" err="1"/>
              <a:t>Versay</a:t>
            </a:r>
            <a:r>
              <a:rPr lang="tr-TR" dirty="0"/>
              <a:t> sarayı eskiden Fransız kral ve kraliçelerin yaşadığı bir saraydı. Şimdi müze olarak kullanılmaktadır. Yolunuz düşerse bu müzeyi mutlaka ziyaret etmelisiniz. Ayrıca müze bahçesinde gezmeyi de unutmayın.</a:t>
            </a:r>
          </a:p>
        </p:txBody>
      </p:sp>
      <p:pic>
        <p:nvPicPr>
          <p:cNvPr id="6" name="Resim 5" descr="versay sarayÄ± ile ilgili gÃ¶rsel sonucu"/>
          <p:cNvPicPr/>
          <p:nvPr/>
        </p:nvPicPr>
        <p:blipFill>
          <a:blip r:embed="rId3">
            <a:extLst>
              <a:ext uri="{28A0092B-C50C-407E-A947-70E740481C1C}">
                <a14:useLocalDpi xmlns:a14="http://schemas.microsoft.com/office/drawing/2010/main" val="0"/>
              </a:ext>
            </a:extLst>
          </a:blip>
          <a:srcRect/>
          <a:stretch>
            <a:fillRect/>
          </a:stretch>
        </p:blipFill>
        <p:spPr bwMode="auto">
          <a:xfrm>
            <a:off x="4027583" y="3759209"/>
            <a:ext cx="4136114" cy="2946392"/>
          </a:xfrm>
          <a:prstGeom prst="rect">
            <a:avLst/>
          </a:prstGeom>
          <a:noFill/>
          <a:ln>
            <a:noFill/>
          </a:ln>
        </p:spPr>
      </p:pic>
    </p:spTree>
    <p:extLst>
      <p:ext uri="{BB962C8B-B14F-4D97-AF65-F5344CB8AC3E}">
        <p14:creationId xmlns:p14="http://schemas.microsoft.com/office/powerpoint/2010/main" val="3683925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686964" y="344589"/>
            <a:ext cx="10817352" cy="1609344"/>
          </a:xfrm>
        </p:spPr>
        <p:txBody>
          <a:bodyPr/>
          <a:lstStyle/>
          <a:p>
            <a:r>
              <a:rPr lang="tr-TR" dirty="0" smtClean="0"/>
              <a:t>FRANSA İLE İLGİLİ BİLİNMESİ GEREKENLER</a:t>
            </a:r>
            <a:endParaRPr lang="tr-TR" dirty="0"/>
          </a:p>
        </p:txBody>
      </p:sp>
      <p:sp>
        <p:nvSpPr>
          <p:cNvPr id="3" name="İçerik Yer Tutucusu 2"/>
          <p:cNvSpPr>
            <a:spLocks noGrp="1"/>
          </p:cNvSpPr>
          <p:nvPr>
            <p:ph idx="1"/>
          </p:nvPr>
        </p:nvSpPr>
        <p:spPr>
          <a:xfrm>
            <a:off x="686964" y="1705233"/>
            <a:ext cx="10990347" cy="4926226"/>
          </a:xfrm>
        </p:spPr>
        <p:txBody>
          <a:bodyPr>
            <a:normAutofit fontScale="92500" lnSpcReduction="20000"/>
          </a:bodyPr>
          <a:lstStyle/>
          <a:p>
            <a:pPr algn="just"/>
            <a:r>
              <a:rPr lang="tr-TR" dirty="0" smtClean="0"/>
              <a:t>Fransızca </a:t>
            </a:r>
            <a:r>
              <a:rPr lang="tr-TR" dirty="0"/>
              <a:t>bilmiyorsanız bu ülkeye gitmeden önce temel birkaç kelimeyi öğrenmenizi tavsiye ederiz. Örneğin birine bir şey sormak istediğinizde cümleye önce ‘’</a:t>
            </a:r>
            <a:r>
              <a:rPr lang="tr-TR" dirty="0" err="1"/>
              <a:t>Bonjour</a:t>
            </a:r>
            <a:r>
              <a:rPr lang="tr-TR" dirty="0"/>
              <a:t>’’ diyerek başlar ve sonrasında İngilizce olarak derdinizi anlatırsanız, size cevap vermeyecek Fransız sayısı çok azdır. </a:t>
            </a:r>
          </a:p>
          <a:p>
            <a:pPr algn="just"/>
            <a:r>
              <a:rPr lang="tr-TR" dirty="0"/>
              <a:t>Cümlelerinize erkeklere hitap ederken ‘’Mösyö’’, kadınlar içinde ‘’</a:t>
            </a:r>
            <a:r>
              <a:rPr lang="tr-TR" dirty="0" err="1"/>
              <a:t>Madame</a:t>
            </a:r>
            <a:r>
              <a:rPr lang="tr-TR" dirty="0"/>
              <a:t>’’ kelimelerini eklerseniz daha bir sempatik olur. Bir diğer anahtar kelime de ‘’Merci’’</a:t>
            </a:r>
            <a:r>
              <a:rPr lang="tr-TR" dirty="0" err="1"/>
              <a:t>dir</a:t>
            </a:r>
            <a:r>
              <a:rPr lang="tr-TR" dirty="0"/>
              <a:t>. Sonuçta her şey nezaketten ve saygıdan ibaret olduğu için, hele ki hiç tanımadığımız bir ülkede yaşayacaksak bunların ne kadar önemli olduğunu bilmek gerekir.</a:t>
            </a:r>
          </a:p>
          <a:p>
            <a:pPr algn="just"/>
            <a:r>
              <a:rPr lang="tr-TR" dirty="0" smtClean="0"/>
              <a:t>Metroya </a:t>
            </a:r>
            <a:r>
              <a:rPr lang="tr-TR" dirty="0"/>
              <a:t>bindiğinizde, biletiniz tek kullanımlık bile olsa, metrodan çıkana kadar atmayın. Metrodan çıkarken tekrar okutmanız gerekecek</a:t>
            </a:r>
            <a:r>
              <a:rPr lang="tr-TR" dirty="0" smtClean="0"/>
              <a:t>.</a:t>
            </a:r>
          </a:p>
          <a:p>
            <a:pPr algn="just"/>
            <a:r>
              <a:rPr lang="tr-TR" dirty="0" smtClean="0"/>
              <a:t>Ağustos </a:t>
            </a:r>
            <a:r>
              <a:rPr lang="tr-TR" dirty="0"/>
              <a:t>ayı, Fransızların tatil zamanı. Bu ay içerisinde, kapalı dükkanlarla karşılaşma ihtimaliniz oldukça yüksek.</a:t>
            </a:r>
            <a:br>
              <a:rPr lang="tr-TR" dirty="0"/>
            </a:br>
            <a:r>
              <a:rPr lang="tr-TR" dirty="0"/>
              <a:t>Birkaç şehri aynı anda gezmeyi planlıyorsanız, muhtemelen tren seyahati düşünüyorsunuzdur. Trenlerin ucuz olduğunu düşünüyorsanız, büyük yanılgıya düşüyorsunuz demektir. </a:t>
            </a:r>
          </a:p>
          <a:p>
            <a:pPr algn="just"/>
            <a:r>
              <a:rPr lang="tr-TR" dirty="0"/>
              <a:t>Fransızlar eti az pişmiş yer. Eğer az pişmiş et yiyemiyorsanız, sipariş verirken mutlaka iyi pişmiş istediğinizi vurgulayın.</a:t>
            </a:r>
          </a:p>
          <a:p>
            <a:pPr algn="just"/>
            <a:r>
              <a:rPr lang="tr-TR" dirty="0"/>
              <a:t>Fransa'nın her şehrinde, her bütçeye ve her zevke göre  konser, gösteri, restoran bulabilirsiniz. Bu etkinliklere ilişkin çok sayıda ücretsiz rehber; kitapçıklarda, kafelerde, ekmek fırınlarında, metro duraklarında dağıtılmaktadır. İstedikten sonra, haftanın her günü ücret ödemeden bir gösteriye gidebilirsiniz</a:t>
            </a:r>
            <a:r>
              <a:rPr lang="tr-TR" dirty="0" smtClean="0"/>
              <a:t>.</a:t>
            </a:r>
            <a:endParaRPr lang="tr-TR" dirty="0"/>
          </a:p>
        </p:txBody>
      </p:sp>
    </p:spTree>
    <p:extLst>
      <p:ext uri="{BB962C8B-B14F-4D97-AF65-F5344CB8AC3E}">
        <p14:creationId xmlns:p14="http://schemas.microsoft.com/office/powerpoint/2010/main" val="2422464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BELÇİKA</a:t>
            </a:r>
            <a:endParaRPr lang="tr-TR" dirty="0"/>
          </a:p>
        </p:txBody>
      </p:sp>
      <p:sp>
        <p:nvSpPr>
          <p:cNvPr id="3" name="İçerik Yer Tutucusu 2"/>
          <p:cNvSpPr>
            <a:spLocks noGrp="1"/>
          </p:cNvSpPr>
          <p:nvPr>
            <p:ph idx="1"/>
          </p:nvPr>
        </p:nvSpPr>
        <p:spPr>
          <a:xfrm>
            <a:off x="1069848" y="2121407"/>
            <a:ext cx="10058400" cy="4427673"/>
          </a:xfrm>
        </p:spPr>
        <p:txBody>
          <a:bodyPr>
            <a:normAutofit/>
          </a:bodyPr>
          <a:lstStyle/>
          <a:p>
            <a:pPr marL="0" indent="0">
              <a:buNone/>
            </a:pPr>
            <a:endParaRPr lang="tr-TR" dirty="0"/>
          </a:p>
          <a:p>
            <a:endParaRPr lang="tr-TR" dirty="0"/>
          </a:p>
        </p:txBody>
      </p:sp>
    </p:spTree>
    <p:extLst>
      <p:ext uri="{BB962C8B-B14F-4D97-AF65-F5344CB8AC3E}">
        <p14:creationId xmlns:p14="http://schemas.microsoft.com/office/powerpoint/2010/main" val="3388891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FİNLANDİYA</a:t>
            </a:r>
            <a:endParaRPr lang="tr-TR" dirty="0"/>
          </a:p>
        </p:txBody>
      </p:sp>
      <p:sp>
        <p:nvSpPr>
          <p:cNvPr id="3" name="İçerik Yer Tutucusu 2"/>
          <p:cNvSpPr>
            <a:spLocks noGrp="1"/>
          </p:cNvSpPr>
          <p:nvPr>
            <p:ph idx="1"/>
          </p:nvPr>
        </p:nvSpPr>
        <p:spPr/>
        <p:txBody>
          <a:bodyPr>
            <a:normAutofit fontScale="85000" lnSpcReduction="20000"/>
          </a:bodyPr>
          <a:lstStyle/>
          <a:p>
            <a:r>
              <a:rPr lang="tr-TR" b="1" dirty="0"/>
              <a:t>Para Birimi:</a:t>
            </a:r>
            <a:r>
              <a:rPr lang="tr-TR" dirty="0"/>
              <a:t> Euro</a:t>
            </a:r>
          </a:p>
          <a:p>
            <a:r>
              <a:rPr lang="tr-TR" b="1" dirty="0"/>
              <a:t>Resmi Diller: Fince</a:t>
            </a:r>
            <a:r>
              <a:rPr lang="tr-TR" dirty="0"/>
              <a:t>, </a:t>
            </a:r>
            <a:r>
              <a:rPr lang="tr-TR" dirty="0" smtClean="0"/>
              <a:t>İsveççe</a:t>
            </a:r>
          </a:p>
          <a:p>
            <a:r>
              <a:rPr lang="tr-TR" b="1" dirty="0" smtClean="0"/>
              <a:t>Nüfusu: </a:t>
            </a:r>
            <a:r>
              <a:rPr lang="tr-TR" dirty="0" smtClean="0"/>
              <a:t>5 Milyon </a:t>
            </a:r>
          </a:p>
          <a:p>
            <a:r>
              <a:rPr lang="tr-TR" b="1" dirty="0" smtClean="0"/>
              <a:t>Başkent: </a:t>
            </a:r>
            <a:r>
              <a:rPr lang="tr-TR" dirty="0" smtClean="0"/>
              <a:t>Helsinki </a:t>
            </a:r>
            <a:endParaRPr lang="tr-TR" dirty="0"/>
          </a:p>
          <a:p>
            <a:r>
              <a:rPr lang="tr-TR" dirty="0"/>
              <a:t>Finlandiya günümüzde yüksek yaşam standartları ve eğitim sistemi ile küresel </a:t>
            </a:r>
            <a:r>
              <a:rPr lang="tr-TR" dirty="0" err="1"/>
              <a:t>tanınırlılığa</a:t>
            </a:r>
            <a:r>
              <a:rPr lang="tr-TR" dirty="0"/>
              <a:t> sahip dünyanın en yaşanabilir ülkelerinden biridir. Yılın her mevsimi görenleri kendine hayran bırakan çarpıcı </a:t>
            </a:r>
            <a:r>
              <a:rPr lang="tr-TR" dirty="0" smtClean="0"/>
              <a:t>doğası ve </a:t>
            </a:r>
            <a:r>
              <a:rPr lang="tr-TR" dirty="0"/>
              <a:t>sakin yaşamı, açık hava etkinlikleri, iş ve eğlence imkânı sunan Helsinki şehri, ekonomik zenginliği, teknoloji alanında yaptığı yenilikçi girişimleri ile ülkeye gelen uluslararası öğrenciler için son yılların en popüler eğitim destinasyonlarından biri haline gelmiştir. </a:t>
            </a:r>
            <a:endParaRPr lang="tr-TR" dirty="0" smtClean="0"/>
          </a:p>
          <a:p>
            <a:r>
              <a:rPr lang="tr-TR" dirty="0" smtClean="0"/>
              <a:t>Ülkenin </a:t>
            </a:r>
            <a:r>
              <a:rPr lang="tr-TR" dirty="0"/>
              <a:t>resmi dili Fince ve İsveççe olmasına rağmen, okuryazarlık oranının yüksek olduğu Finlandiya’da halkın geneli akıcı bir İngilizce ’ye sahiptir.</a:t>
            </a:r>
          </a:p>
          <a:p>
            <a:pPr marL="0" indent="0">
              <a:buNone/>
            </a:pPr>
            <a:endParaRPr lang="tr-TR" dirty="0"/>
          </a:p>
          <a:p>
            <a:r>
              <a:rPr lang="tr-TR" b="1" dirty="0"/>
              <a:t>Mevsim :</a:t>
            </a:r>
            <a:r>
              <a:rPr lang="tr-TR" dirty="0"/>
              <a:t> Soğuk – Ilıman bir iklime sahiptir. Kışları çok soğuk ve kurak, yazları ise ılıman yaşanmaktadır. Kış aylarında sıcaklık -20’lere kadar düşebilir. Yaz aylarında ise 13-23 derece arasında değişir.</a:t>
            </a:r>
          </a:p>
          <a:p>
            <a:endParaRPr lang="tr-TR" dirty="0"/>
          </a:p>
        </p:txBody>
      </p:sp>
    </p:spTree>
    <p:extLst>
      <p:ext uri="{BB962C8B-B14F-4D97-AF65-F5344CB8AC3E}">
        <p14:creationId xmlns:p14="http://schemas.microsoft.com/office/powerpoint/2010/main" val="540224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FİNLANDİYA HAKKINDA İLGİNÇ BİLGİLER </a:t>
            </a:r>
            <a:endParaRPr lang="tr-TR" dirty="0"/>
          </a:p>
        </p:txBody>
      </p:sp>
      <p:sp>
        <p:nvSpPr>
          <p:cNvPr id="3" name="İçerik Yer Tutucusu 2"/>
          <p:cNvSpPr>
            <a:spLocks noGrp="1"/>
          </p:cNvSpPr>
          <p:nvPr>
            <p:ph idx="1"/>
          </p:nvPr>
        </p:nvSpPr>
        <p:spPr>
          <a:xfrm>
            <a:off x="987469" y="1898985"/>
            <a:ext cx="10058400" cy="4740711"/>
          </a:xfrm>
        </p:spPr>
        <p:txBody>
          <a:bodyPr>
            <a:normAutofit fontScale="92500" lnSpcReduction="10000"/>
          </a:bodyPr>
          <a:lstStyle/>
          <a:p>
            <a:r>
              <a:rPr lang="tr-TR" dirty="0" smtClean="0"/>
              <a:t>Öğrenciler </a:t>
            </a:r>
            <a:r>
              <a:rPr lang="tr-TR" dirty="0"/>
              <a:t>okula girerken ayakkabılarını çıkarmak </a:t>
            </a:r>
            <a:r>
              <a:rPr lang="tr-TR" dirty="0" smtClean="0"/>
              <a:t>zorundadır.</a:t>
            </a:r>
            <a:endParaRPr lang="tr-TR" dirty="0"/>
          </a:p>
          <a:p>
            <a:r>
              <a:rPr lang="tr-TR" dirty="0"/>
              <a:t>Finlandiya’daki bütün tabelalar 2 dillidir, İsveççe ve Fince. İsveççe her zaman altta, Fince her zaman üsttedir. Eğer emin değilseniz kısa olan kelime her zaman İsveççedir.</a:t>
            </a:r>
          </a:p>
          <a:p>
            <a:r>
              <a:rPr lang="tr-TR" dirty="0"/>
              <a:t>Finlandiya’nın bilinen diğer adı ‘’Göller Ülkesi’’</a:t>
            </a:r>
            <a:r>
              <a:rPr lang="tr-TR" dirty="0" err="1"/>
              <a:t>dir</a:t>
            </a:r>
            <a:r>
              <a:rPr lang="tr-TR" dirty="0"/>
              <a:t>. Ülkede bilinen 50 bin tane göl olmasından dolayı çok fazla sivrisinek vardır.</a:t>
            </a:r>
          </a:p>
          <a:p>
            <a:r>
              <a:rPr lang="tr-TR" dirty="0"/>
              <a:t>Finlandiya’da yolda giderken/yürürken vs. göreceğiniz herhangi bir gölden su içilebilir. Şebeke suyu kaliteli olup, dışarıdan su almak pahalıya patlayabilir. (Yaklaşık 1.5 Euro )</a:t>
            </a:r>
          </a:p>
          <a:p>
            <a:r>
              <a:rPr lang="tr-TR" dirty="0" smtClean="0"/>
              <a:t>Finlandiya </a:t>
            </a:r>
            <a:r>
              <a:rPr lang="tr-TR" dirty="0" err="1"/>
              <a:t>telekom</a:t>
            </a:r>
            <a:r>
              <a:rPr lang="tr-TR" dirty="0"/>
              <a:t> endüstrisinin merkezlerinden biri. Ülkede ankesörlü telefon bulamazsınız.</a:t>
            </a:r>
          </a:p>
          <a:p>
            <a:r>
              <a:rPr lang="tr-TR" dirty="0"/>
              <a:t>Finler birer </a:t>
            </a:r>
            <a:r>
              <a:rPr lang="tr-TR" dirty="0" err="1"/>
              <a:t>kahvekolik</a:t>
            </a:r>
            <a:r>
              <a:rPr lang="tr-TR" dirty="0"/>
              <a:t>. Kutlamalar da bile kahve ikram edilir. Kişi başına yılda 12 kilo kahve düşüyor. Bu da günde 10 fincan kahveye denk geliyor.</a:t>
            </a:r>
          </a:p>
          <a:p>
            <a:r>
              <a:rPr lang="tr-TR" dirty="0"/>
              <a:t>Finler hemen her öğün süt içme alışkanlığı olan bir toplumdur.</a:t>
            </a:r>
          </a:p>
          <a:p>
            <a:r>
              <a:rPr lang="tr-TR" dirty="0"/>
              <a:t>Çocuk yuvalarında ve okullarda çocuklara ve öğrencilere yemek verilir. Okul yemeği herkes için ücretsizdir ve okula yiyecek ve içecek getirmeye gerek </a:t>
            </a:r>
            <a:r>
              <a:rPr lang="tr-TR" dirty="0" smtClean="0"/>
              <a:t>yoktur. </a:t>
            </a:r>
          </a:p>
          <a:p>
            <a:pPr lvl="0"/>
            <a:endParaRPr lang="tr-TR" dirty="0"/>
          </a:p>
          <a:p>
            <a:endParaRPr lang="tr-TR" dirty="0"/>
          </a:p>
        </p:txBody>
      </p:sp>
    </p:spTree>
    <p:extLst>
      <p:ext uri="{BB962C8B-B14F-4D97-AF65-F5344CB8AC3E}">
        <p14:creationId xmlns:p14="http://schemas.microsoft.com/office/powerpoint/2010/main" val="1402095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FİNLANDİYA GEZİLMESİ GEREKEN YERLER </a:t>
            </a:r>
            <a:endParaRPr lang="tr-TR" dirty="0"/>
          </a:p>
        </p:txBody>
      </p:sp>
      <p:sp>
        <p:nvSpPr>
          <p:cNvPr id="3" name="İçerik Yer Tutucusu 2"/>
          <p:cNvSpPr>
            <a:spLocks noGrp="1"/>
          </p:cNvSpPr>
          <p:nvPr>
            <p:ph idx="1"/>
          </p:nvPr>
        </p:nvSpPr>
        <p:spPr/>
        <p:txBody>
          <a:bodyPr/>
          <a:lstStyle/>
          <a:p>
            <a:pPr algn="just"/>
            <a:r>
              <a:rPr lang="tr-TR" dirty="0"/>
              <a:t>Kuzey Işıkları herkesin ölmeden yapılması gerekenler listesinin olmazsa olmazı arasında yer alır. Gerçekten de kendinizi başka bir gezegende hissetmenizi sağlayacak bu sihirli doğa olayı ancak yaşanılır, anlatılamaz. Bu eşsiz doğa olayını Kasım-Şubat ayları içinde, Kuzey Kutbu'na yakın yerlerde, havanın açık ve gökyüzünün net olduğu anlarda görme olasılığı yüksektir.</a:t>
            </a:r>
          </a:p>
          <a:p>
            <a:endParaRPr lang="tr-TR" dirty="0"/>
          </a:p>
        </p:txBody>
      </p:sp>
      <p:pic>
        <p:nvPicPr>
          <p:cNvPr id="4" name="Resim 3"/>
          <p:cNvPicPr/>
          <p:nvPr/>
        </p:nvPicPr>
        <p:blipFill>
          <a:blip r:embed="rId2">
            <a:extLst>
              <a:ext uri="{28A0092B-C50C-407E-A947-70E740481C1C}">
                <a14:useLocalDpi xmlns:a14="http://schemas.microsoft.com/office/drawing/2010/main" val="0"/>
              </a:ext>
            </a:extLst>
          </a:blip>
          <a:stretch>
            <a:fillRect/>
          </a:stretch>
        </p:blipFill>
        <p:spPr>
          <a:xfrm>
            <a:off x="3502497" y="3759063"/>
            <a:ext cx="4702389" cy="2872396"/>
          </a:xfrm>
          <a:prstGeom prst="rect">
            <a:avLst/>
          </a:prstGeom>
        </p:spPr>
      </p:pic>
    </p:spTree>
    <p:extLst>
      <p:ext uri="{BB962C8B-B14F-4D97-AF65-F5344CB8AC3E}">
        <p14:creationId xmlns:p14="http://schemas.microsoft.com/office/powerpoint/2010/main" val="1530242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FİNLANDİYA GEZİLMESİ GEREKEN YERLER </a:t>
            </a:r>
            <a:endParaRPr lang="tr-TR" dirty="0"/>
          </a:p>
        </p:txBody>
      </p:sp>
      <p:sp>
        <p:nvSpPr>
          <p:cNvPr id="3" name="İçerik Yer Tutucusu 2"/>
          <p:cNvSpPr>
            <a:spLocks noGrp="1"/>
          </p:cNvSpPr>
          <p:nvPr>
            <p:ph idx="1"/>
          </p:nvPr>
        </p:nvSpPr>
        <p:spPr>
          <a:xfrm>
            <a:off x="1069848" y="1853514"/>
            <a:ext cx="10058400" cy="4736756"/>
          </a:xfrm>
        </p:spPr>
        <p:txBody>
          <a:bodyPr>
            <a:normAutofit fontScale="85000" lnSpcReduction="20000"/>
          </a:bodyPr>
          <a:lstStyle/>
          <a:p>
            <a:pPr marL="0" indent="0">
              <a:buNone/>
            </a:pPr>
            <a:r>
              <a:rPr lang="tr-TR" dirty="0"/>
              <a:t>TAMPERE</a:t>
            </a:r>
          </a:p>
          <a:p>
            <a:pPr marL="0" indent="0">
              <a:buNone/>
            </a:pPr>
            <a:r>
              <a:rPr lang="tr-TR" dirty="0"/>
              <a:t>Finlandiya’nın üçüncü büyük kenti olmasına rağmen, Tampere hala büyük bir kentsel alan değil ve büyük bir metropolden çok mahalleye benzeyen tatlı bir şehirdir. Tampere’nin tarihi mirasını anlamak için, Doğal Tarih Müzesi ve Fin Hokey </a:t>
            </a:r>
            <a:r>
              <a:rPr lang="tr-TR" dirty="0" err="1"/>
              <a:t>Hall</a:t>
            </a:r>
            <a:r>
              <a:rPr lang="tr-TR" dirty="0"/>
              <a:t> of </a:t>
            </a:r>
            <a:r>
              <a:rPr lang="tr-TR" dirty="0" err="1"/>
              <a:t>Fame’in</a:t>
            </a:r>
            <a:r>
              <a:rPr lang="tr-TR" dirty="0"/>
              <a:t> bulunduğu bir müze kompleksi olan </a:t>
            </a:r>
            <a:r>
              <a:rPr lang="tr-TR" dirty="0" err="1"/>
              <a:t>Vapriikki’yi</a:t>
            </a:r>
            <a:r>
              <a:rPr lang="tr-TR" dirty="0"/>
              <a:t> gezmelisiniz. Kayak ve hokey Tampere’de inanılmaz derecede popülerdir. Kentte yer alan popüler </a:t>
            </a:r>
            <a:r>
              <a:rPr lang="tr-TR" dirty="0" err="1"/>
              <a:t>Särkänniemi</a:t>
            </a:r>
            <a:r>
              <a:rPr lang="tr-TR" dirty="0"/>
              <a:t> Macera Parkı, akvaryum, planetaryum, çocuk hayvanat bahçesi, sanat müzesi, ormanlar ve göllerin muhteşem manzaralarına sahip bir gözlem kulesi sunmaktadır.</a:t>
            </a:r>
          </a:p>
          <a:p>
            <a:pPr marL="0" indent="0">
              <a:buNone/>
            </a:pPr>
            <a:r>
              <a:rPr lang="tr-TR" dirty="0" smtClean="0"/>
              <a:t>ALAND </a:t>
            </a:r>
            <a:r>
              <a:rPr lang="tr-TR" dirty="0"/>
              <a:t>ARCHİPELAGO</a:t>
            </a:r>
          </a:p>
          <a:p>
            <a:pPr marL="0" indent="0">
              <a:buNone/>
            </a:pPr>
            <a:r>
              <a:rPr lang="tr-TR" dirty="0"/>
              <a:t>Baltık Denizi’nin kalbinde, </a:t>
            </a:r>
            <a:r>
              <a:rPr lang="tr-TR" dirty="0" err="1"/>
              <a:t>Aland</a:t>
            </a:r>
            <a:r>
              <a:rPr lang="tr-TR" dirty="0"/>
              <a:t> Takımadaları olarak bilinen bir grup adadır. </a:t>
            </a:r>
            <a:r>
              <a:rPr lang="tr-TR" dirty="0" err="1"/>
              <a:t>Aland</a:t>
            </a:r>
            <a:r>
              <a:rPr lang="tr-TR" dirty="0"/>
              <a:t> Adalarına düzenlenen feribot seferleri ile gidebilir, </a:t>
            </a:r>
            <a:r>
              <a:rPr lang="tr-TR" dirty="0" err="1"/>
              <a:t>Pommern</a:t>
            </a:r>
            <a:r>
              <a:rPr lang="tr-TR" dirty="0"/>
              <a:t>, </a:t>
            </a:r>
            <a:r>
              <a:rPr lang="tr-TR" dirty="0" err="1"/>
              <a:t>Aland</a:t>
            </a:r>
            <a:r>
              <a:rPr lang="tr-TR" dirty="0"/>
              <a:t> Deniz Müzesi, 14. yüzyıldan kalma </a:t>
            </a:r>
            <a:r>
              <a:rPr lang="tr-TR" dirty="0" err="1"/>
              <a:t>Kastelholm</a:t>
            </a:r>
            <a:r>
              <a:rPr lang="tr-TR" dirty="0"/>
              <a:t> kalesi ve çarpıcı yürüyüş parkurlarında yürüyebilirsiniz.</a:t>
            </a:r>
          </a:p>
          <a:p>
            <a:pPr marL="0" indent="0">
              <a:buNone/>
            </a:pPr>
            <a:r>
              <a:rPr lang="tr-TR" dirty="0" smtClean="0"/>
              <a:t>KEMİ</a:t>
            </a:r>
            <a:endParaRPr lang="tr-TR" dirty="0"/>
          </a:p>
          <a:p>
            <a:pPr marL="0" indent="0">
              <a:buNone/>
            </a:pPr>
            <a:r>
              <a:rPr lang="tr-TR" dirty="0"/>
              <a:t>Burası kar kalesi ile ünlü bir şehirdir. Kale 3 katlıdır ve sürekli olarak canlı müzik etkinliklerinin yanı sıra düğünler bile yapılmaktadır.</a:t>
            </a:r>
          </a:p>
          <a:p>
            <a:pPr marL="0" indent="0">
              <a:buNone/>
            </a:pPr>
            <a:r>
              <a:rPr lang="tr-TR" dirty="0" smtClean="0"/>
              <a:t>FİNNİSH LAKELAND</a:t>
            </a:r>
          </a:p>
          <a:p>
            <a:pPr marL="0" indent="0">
              <a:buNone/>
            </a:pPr>
            <a:r>
              <a:rPr lang="tr-TR" dirty="0" err="1" smtClean="0"/>
              <a:t>Lakeland</a:t>
            </a:r>
            <a:r>
              <a:rPr lang="tr-TR" dirty="0"/>
              <a:t>, göllerin bol olduğu Finlandiya’nın bir bölgesidir. En az 200 metre genişliğinde yaklaşık 55.000 göl bulunmaktadır. Buranın en büyük gölü olan </a:t>
            </a:r>
            <a:r>
              <a:rPr lang="tr-TR" dirty="0" err="1"/>
              <a:t>Saimaa</a:t>
            </a:r>
            <a:r>
              <a:rPr lang="tr-TR" dirty="0"/>
              <a:t> Gölü, yüzebileceğiniz, tekneyle dolaşabileceğiniz veya çevrenizi dolaştırabileceğiniz bir bölgedir. Fin </a:t>
            </a:r>
            <a:r>
              <a:rPr lang="tr-TR" dirty="0" err="1"/>
              <a:t>Lakeland’da</a:t>
            </a:r>
            <a:r>
              <a:rPr lang="tr-TR" dirty="0"/>
              <a:t> iken, üniversite kenti </a:t>
            </a:r>
            <a:r>
              <a:rPr lang="tr-TR" dirty="0" err="1"/>
              <a:t>Jyväskylä’yi</a:t>
            </a:r>
            <a:r>
              <a:rPr lang="tr-TR" dirty="0"/>
              <a:t> veya Orta Çağ Aziz </a:t>
            </a:r>
            <a:r>
              <a:rPr lang="tr-TR" dirty="0" err="1"/>
              <a:t>Olaf</a:t>
            </a:r>
            <a:r>
              <a:rPr lang="tr-TR" dirty="0"/>
              <a:t> Kalesi’ni keşfedebilirsiniz</a:t>
            </a:r>
            <a:r>
              <a:rPr lang="tr-TR" dirty="0" smtClean="0"/>
              <a:t>.</a:t>
            </a:r>
            <a:r>
              <a:rPr lang="tr-TR" dirty="0"/>
              <a:t> </a:t>
            </a:r>
          </a:p>
          <a:p>
            <a:endParaRPr lang="tr-TR" dirty="0"/>
          </a:p>
        </p:txBody>
      </p:sp>
    </p:spTree>
    <p:extLst>
      <p:ext uri="{BB962C8B-B14F-4D97-AF65-F5344CB8AC3E}">
        <p14:creationId xmlns:p14="http://schemas.microsoft.com/office/powerpoint/2010/main" val="3831027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60464" y="46461"/>
            <a:ext cx="10058400" cy="1609344"/>
          </a:xfrm>
        </p:spPr>
        <p:txBody>
          <a:bodyPr/>
          <a:lstStyle/>
          <a:p>
            <a:r>
              <a:rPr lang="tr-TR" dirty="0" smtClean="0"/>
              <a:t>FİNLANDİYA GEZİLMESİ GEREKEN YERLER </a:t>
            </a:r>
            <a:endParaRPr lang="tr-TR" dirty="0"/>
          </a:p>
        </p:txBody>
      </p:sp>
      <p:sp>
        <p:nvSpPr>
          <p:cNvPr id="3" name="İçerik Yer Tutucusu 2"/>
          <p:cNvSpPr>
            <a:spLocks noGrp="1"/>
          </p:cNvSpPr>
          <p:nvPr>
            <p:ph idx="1"/>
          </p:nvPr>
        </p:nvSpPr>
        <p:spPr>
          <a:xfrm>
            <a:off x="1069848" y="1383957"/>
            <a:ext cx="10058400" cy="5206313"/>
          </a:xfrm>
        </p:spPr>
        <p:txBody>
          <a:bodyPr>
            <a:normAutofit fontScale="70000" lnSpcReduction="20000"/>
          </a:bodyPr>
          <a:lstStyle/>
          <a:p>
            <a:pPr marL="0" indent="0">
              <a:buNone/>
            </a:pPr>
            <a:r>
              <a:rPr lang="tr-TR" dirty="0" smtClean="0"/>
              <a:t>TURKU</a:t>
            </a:r>
          </a:p>
          <a:p>
            <a:pPr marL="0" indent="0">
              <a:buNone/>
            </a:pPr>
            <a:r>
              <a:rPr lang="tr-TR" dirty="0" err="1" smtClean="0"/>
              <a:t>Turku</a:t>
            </a:r>
            <a:r>
              <a:rPr lang="tr-TR" dirty="0"/>
              <a:t>, 19. yüzyılın çoğunda Finlandiya’nın başkenti olan ve aynı zamanda ülkenin en eski kenti olduğuna inanılmış bir şehirdir. Helsinki başkentlik görevini uzun süredir sürdürmesine rağmen, </a:t>
            </a:r>
            <a:r>
              <a:rPr lang="tr-TR" dirty="0" err="1"/>
              <a:t>Turku</a:t>
            </a:r>
            <a:r>
              <a:rPr lang="tr-TR" dirty="0"/>
              <a:t> hâlâ Finlandiya’nın önemli bir kentidir ve sayısız tarihi mekanlarına ve kültürel simgelerine ev sahipliği yapmaktadır. </a:t>
            </a:r>
            <a:r>
              <a:rPr lang="tr-TR" dirty="0" err="1"/>
              <a:t>Turku’da</a:t>
            </a:r>
            <a:r>
              <a:rPr lang="tr-TR" dirty="0"/>
              <a:t> görülmesi gereken en önemli yerlerden bazıları, 13. yüzyıldan kalma </a:t>
            </a:r>
            <a:r>
              <a:rPr lang="tr-TR" dirty="0" err="1"/>
              <a:t>Turku</a:t>
            </a:r>
            <a:r>
              <a:rPr lang="tr-TR" dirty="0"/>
              <a:t> Kalesi, </a:t>
            </a:r>
            <a:r>
              <a:rPr lang="tr-TR" dirty="0" err="1"/>
              <a:t>AboaVetus&amp;Ars</a:t>
            </a:r>
            <a:r>
              <a:rPr lang="tr-TR" dirty="0"/>
              <a:t> Nova adlı ikiz müzeler ve şehirde 19. yüzyıldan kalma </a:t>
            </a:r>
            <a:r>
              <a:rPr lang="tr-TR" dirty="0" err="1"/>
              <a:t>Luostarinmäki</a:t>
            </a:r>
            <a:r>
              <a:rPr lang="tr-TR" dirty="0"/>
              <a:t> </a:t>
            </a:r>
            <a:r>
              <a:rPr lang="tr-TR" dirty="0" smtClean="0"/>
              <a:t>semtidir.</a:t>
            </a:r>
          </a:p>
          <a:p>
            <a:pPr marL="0" indent="0">
              <a:buNone/>
            </a:pPr>
            <a:r>
              <a:rPr lang="tr-TR" dirty="0" smtClean="0"/>
              <a:t>PORVOO</a:t>
            </a:r>
            <a:endParaRPr lang="tr-TR" dirty="0"/>
          </a:p>
          <a:p>
            <a:pPr marL="0" indent="0">
              <a:buNone/>
            </a:pPr>
            <a:r>
              <a:rPr lang="tr-TR" dirty="0"/>
              <a:t>Finlandiya’nın en eski ikinci kasabası, eşsiz ve pitoresk ahşap evleri ile bilinen bir yerdir </a:t>
            </a:r>
            <a:r>
              <a:rPr lang="tr-TR" dirty="0" err="1"/>
              <a:t>Porvoo</a:t>
            </a:r>
            <a:r>
              <a:rPr lang="tr-TR" dirty="0"/>
              <a:t>. </a:t>
            </a:r>
            <a:r>
              <a:rPr lang="tr-TR" dirty="0" err="1"/>
              <a:t>OldPorvoo’nun</a:t>
            </a:r>
            <a:r>
              <a:rPr lang="tr-TR" dirty="0"/>
              <a:t> Arnavut kaldırımlı sokaklarında gezinirken, ahşap mimarinin büyük kısmı 19. yüzyılın sonunda inşa edilmiş olmasına rağmen, 13. yüzyıldan kalma görülecek yerler bulabilirsiniz. </a:t>
            </a:r>
            <a:r>
              <a:rPr lang="tr-TR" dirty="0" err="1"/>
              <a:t>Porvoo</a:t>
            </a:r>
            <a:r>
              <a:rPr lang="tr-TR" dirty="0"/>
              <a:t> Katedrali, </a:t>
            </a:r>
            <a:r>
              <a:rPr lang="tr-TR" dirty="0" err="1"/>
              <a:t>Porvoo</a:t>
            </a:r>
            <a:r>
              <a:rPr lang="tr-TR" dirty="0"/>
              <a:t> Müzesi gibi önemli </a:t>
            </a:r>
            <a:r>
              <a:rPr lang="tr-TR" dirty="0" err="1"/>
              <a:t>yerleride</a:t>
            </a:r>
            <a:r>
              <a:rPr lang="tr-TR" dirty="0"/>
              <a:t> gezebilirsiniz.</a:t>
            </a:r>
          </a:p>
          <a:p>
            <a:pPr marL="0" indent="0">
              <a:buNone/>
            </a:pPr>
            <a:r>
              <a:rPr lang="tr-TR" dirty="0" smtClean="0"/>
              <a:t>SAVONLİNNA</a:t>
            </a:r>
            <a:endParaRPr lang="tr-TR" dirty="0"/>
          </a:p>
          <a:p>
            <a:pPr marL="0" indent="0">
              <a:buNone/>
            </a:pPr>
            <a:r>
              <a:rPr lang="tr-TR" dirty="0"/>
              <a:t>Finlandiya </a:t>
            </a:r>
            <a:r>
              <a:rPr lang="tr-TR" dirty="0" err="1"/>
              <a:t>Lakeland’ın</a:t>
            </a:r>
            <a:r>
              <a:rPr lang="tr-TR" dirty="0"/>
              <a:t> kalbinde küçük bir şehir olan </a:t>
            </a:r>
            <a:r>
              <a:rPr lang="tr-TR" dirty="0" err="1"/>
              <a:t>Savonlinna</a:t>
            </a:r>
            <a:r>
              <a:rPr lang="tr-TR" dirty="0"/>
              <a:t>, büyüleyici tarihi bir destinasyondur. </a:t>
            </a:r>
            <a:r>
              <a:rPr lang="tr-TR" dirty="0" err="1"/>
              <a:t>Saimma</a:t>
            </a:r>
            <a:r>
              <a:rPr lang="tr-TR" dirty="0"/>
              <a:t> Gölü’nün ortasında bir dizi adada bulunan bölgedeki en büyük cazibe, kuşkusuz, </a:t>
            </a:r>
            <a:r>
              <a:rPr lang="tr-TR" dirty="0" err="1"/>
              <a:t>Olavinlinna</a:t>
            </a:r>
            <a:r>
              <a:rPr lang="tr-TR" dirty="0"/>
              <a:t> ya da 15. yüzyılda inşa edilmiş olan Aziz </a:t>
            </a:r>
            <a:r>
              <a:rPr lang="tr-TR" dirty="0" err="1"/>
              <a:t>Olaf</a:t>
            </a:r>
            <a:r>
              <a:rPr lang="tr-TR" dirty="0"/>
              <a:t> Kalesi’dir. Kalenin konumu askeri veya siyasi açıdan yüzyıllarca önemli olmadığından, zamanın yıpratıcılığına dayanmış ve büyük ölçüde sağlam kalmıştır.</a:t>
            </a:r>
          </a:p>
          <a:p>
            <a:pPr marL="0" indent="0">
              <a:buNone/>
            </a:pPr>
            <a:r>
              <a:rPr lang="tr-TR" dirty="0" smtClean="0"/>
              <a:t>ROVANİEMİ</a:t>
            </a:r>
            <a:endParaRPr lang="tr-TR" dirty="0"/>
          </a:p>
          <a:p>
            <a:pPr marL="0" indent="0">
              <a:buNone/>
            </a:pPr>
            <a:r>
              <a:rPr lang="tr-TR" dirty="0" err="1"/>
              <a:t>Rovaniemi</a:t>
            </a:r>
            <a:r>
              <a:rPr lang="tr-TR" dirty="0"/>
              <a:t>, Noel Baba için Finlandiya’nın evi olarak tanımlanmaktadır. Ziyaretçiler, Noel Baba Köyü’nü gezebilir, Noel Baba Posta Ofisinden pul alabilir ve hatta </a:t>
            </a:r>
            <a:r>
              <a:rPr lang="tr-TR" dirty="0" err="1"/>
              <a:t>Santa</a:t>
            </a:r>
            <a:r>
              <a:rPr lang="tr-TR" dirty="0"/>
              <a:t> temalı yeraltı eğlence parkını ziyaret edebilirler.</a:t>
            </a:r>
          </a:p>
          <a:p>
            <a:pPr marL="0" indent="0">
              <a:buNone/>
            </a:pPr>
            <a:r>
              <a:rPr lang="tr-TR" dirty="0" smtClean="0"/>
              <a:t>HELSİNKİ</a:t>
            </a:r>
          </a:p>
          <a:p>
            <a:pPr marL="0" indent="0">
              <a:buNone/>
            </a:pPr>
            <a:r>
              <a:rPr lang="tr-TR" dirty="0" smtClean="0"/>
              <a:t>Ülkenin </a:t>
            </a:r>
            <a:r>
              <a:rPr lang="tr-TR" dirty="0"/>
              <a:t>başkenti olan Helsinki, Finlandiya’da ziyaret etmek için kuşkusuz en popüler ve asla kaçırmak istemeyeceğiniz bir şehirdir. Bugün, Helsinki’deki belli başlı cazibe merkezlerinin bazıları arasında </a:t>
            </a:r>
            <a:r>
              <a:rPr lang="tr-TR" dirty="0" err="1"/>
              <a:t>Lutheran</a:t>
            </a:r>
            <a:r>
              <a:rPr lang="tr-TR" dirty="0"/>
              <a:t> Katedrali, </a:t>
            </a:r>
            <a:r>
              <a:rPr lang="tr-TR" dirty="0" err="1"/>
              <a:t>Rock</a:t>
            </a:r>
            <a:r>
              <a:rPr lang="tr-TR" dirty="0"/>
              <a:t> Kilisesi ve </a:t>
            </a:r>
            <a:r>
              <a:rPr lang="tr-TR" dirty="0" err="1"/>
              <a:t>Uspenski</a:t>
            </a:r>
            <a:r>
              <a:rPr lang="tr-TR" dirty="0"/>
              <a:t> Katedrali yer almaktadır. 1952 Olimpiyatları’nın yapıldığı stadyum görülmeye değer. Helsinki’de düzinelerce mükemmel müze ve galeri bulunurken, görülmeye değer en iyi örneklerden biri Finlandiya Tarihi’ni zamanla takip eden mükemmel bir iş olan Finlandiya Ulusal Müzesi’dir.</a:t>
            </a:r>
          </a:p>
          <a:p>
            <a:pPr marL="0" indent="0">
              <a:buNone/>
            </a:pPr>
            <a:endParaRPr lang="tr-TR" dirty="0"/>
          </a:p>
          <a:p>
            <a:endParaRPr lang="tr-TR" dirty="0"/>
          </a:p>
        </p:txBody>
      </p:sp>
    </p:spTree>
    <p:extLst>
      <p:ext uri="{BB962C8B-B14F-4D97-AF65-F5344CB8AC3E}">
        <p14:creationId xmlns:p14="http://schemas.microsoft.com/office/powerpoint/2010/main" val="1485274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FRANSA</a:t>
            </a:r>
            <a:endParaRPr lang="tr-TR" dirty="0"/>
          </a:p>
        </p:txBody>
      </p:sp>
      <p:sp>
        <p:nvSpPr>
          <p:cNvPr id="3" name="İçerik Yer Tutucusu 2"/>
          <p:cNvSpPr>
            <a:spLocks noGrp="1"/>
          </p:cNvSpPr>
          <p:nvPr>
            <p:ph idx="1"/>
          </p:nvPr>
        </p:nvSpPr>
        <p:spPr>
          <a:xfrm>
            <a:off x="1069848" y="2121407"/>
            <a:ext cx="10058400" cy="4427673"/>
          </a:xfrm>
        </p:spPr>
        <p:txBody>
          <a:bodyPr>
            <a:normAutofit/>
          </a:bodyPr>
          <a:lstStyle/>
          <a:p>
            <a:r>
              <a:rPr lang="tr-TR" b="1" dirty="0"/>
              <a:t>Para Birimi:</a:t>
            </a:r>
            <a:r>
              <a:rPr lang="tr-TR" dirty="0"/>
              <a:t> Euro</a:t>
            </a:r>
          </a:p>
          <a:p>
            <a:r>
              <a:rPr lang="tr-TR" b="1" dirty="0"/>
              <a:t>Resmi Dili :</a:t>
            </a:r>
            <a:r>
              <a:rPr lang="tr-TR" dirty="0"/>
              <a:t> </a:t>
            </a:r>
            <a:r>
              <a:rPr lang="tr-TR" dirty="0" smtClean="0"/>
              <a:t>Fransızca</a:t>
            </a:r>
          </a:p>
          <a:p>
            <a:pPr algn="just" fontAlgn="base"/>
            <a:r>
              <a:rPr lang="tr-TR" dirty="0"/>
              <a:t>Mimari anlamda dünyanın en gelişmiş ülkelerinden biridir. Fransa’nın ayrımcılıktan uzak, eğitime büyük değer veren yaşam felsefesi sayesinde </a:t>
            </a:r>
            <a:r>
              <a:rPr lang="tr-TR" dirty="0" err="1"/>
              <a:t>Erasmus</a:t>
            </a:r>
            <a:r>
              <a:rPr lang="tr-TR" dirty="0"/>
              <a:t> deneyiminiz sırasında yabancılık çekmeyip, eğitim anlamında kendinizi geliştirebilirsiniz</a:t>
            </a:r>
            <a:r>
              <a:rPr lang="tr-TR" dirty="0" smtClean="0"/>
              <a:t>.</a:t>
            </a:r>
          </a:p>
          <a:p>
            <a:pPr marL="0" indent="0" algn="just" fontAlgn="base">
              <a:buNone/>
            </a:pPr>
            <a:endParaRPr lang="tr-TR" dirty="0"/>
          </a:p>
          <a:p>
            <a:pPr algn="just"/>
            <a:r>
              <a:rPr lang="tr-TR" b="1" dirty="0" smtClean="0"/>
              <a:t>Mevsim</a:t>
            </a:r>
            <a:r>
              <a:rPr lang="tr-TR" b="1" dirty="0"/>
              <a:t>: Fransa’da</a:t>
            </a:r>
            <a:r>
              <a:rPr lang="tr-TR" dirty="0"/>
              <a:t> dört iklim bandı vardır</a:t>
            </a:r>
            <a:r>
              <a:rPr lang="tr-TR" b="1" dirty="0"/>
              <a:t>.</a:t>
            </a:r>
            <a:r>
              <a:rPr lang="tr-TR" dirty="0"/>
              <a:t> Batı ve kuzeybatısında, ılık yazlar ve serin ama soğuk olmayan kışlar yaşanan okyanus iklimi</a:t>
            </a:r>
            <a:r>
              <a:rPr lang="tr-TR" b="1" dirty="0"/>
              <a:t> </a:t>
            </a:r>
            <a:r>
              <a:rPr lang="tr-TR" dirty="0"/>
              <a:t>hâkimdir. Kuzey doğuda yarı-kara iklimi özellikleri görülür. Yazlar sıcak kışlar soğuktur. Güneyinde Akdeniz</a:t>
            </a:r>
            <a:r>
              <a:rPr lang="tr-TR" b="1" dirty="0"/>
              <a:t> </a:t>
            </a:r>
            <a:r>
              <a:rPr lang="tr-TR" dirty="0"/>
              <a:t>iklimi hâkimdir. Dağlık bölgelerde ise Alp</a:t>
            </a:r>
            <a:r>
              <a:rPr lang="tr-TR" b="1" dirty="0"/>
              <a:t> </a:t>
            </a:r>
            <a:r>
              <a:rPr lang="tr-TR" dirty="0"/>
              <a:t>iklimi hüküm sürer.</a:t>
            </a:r>
          </a:p>
          <a:p>
            <a:pPr marL="0" indent="0">
              <a:buNone/>
            </a:pPr>
            <a:endParaRPr lang="tr-TR" dirty="0"/>
          </a:p>
          <a:p>
            <a:endParaRPr lang="tr-TR" dirty="0"/>
          </a:p>
        </p:txBody>
      </p:sp>
      <p:pic>
        <p:nvPicPr>
          <p:cNvPr id="4" name="Resim 3"/>
          <p:cNvPicPr>
            <a:picLocks noChangeAspect="1"/>
          </p:cNvPicPr>
          <p:nvPr/>
        </p:nvPicPr>
        <p:blipFill>
          <a:blip r:embed="rId2"/>
          <a:stretch>
            <a:fillRect/>
          </a:stretch>
        </p:blipFill>
        <p:spPr>
          <a:xfrm>
            <a:off x="9165055" y="220822"/>
            <a:ext cx="2676376" cy="2676376"/>
          </a:xfrm>
          <a:prstGeom prst="rect">
            <a:avLst/>
          </a:prstGeom>
        </p:spPr>
      </p:pic>
      <p:pic>
        <p:nvPicPr>
          <p:cNvPr id="5" name="Resim 4"/>
          <p:cNvPicPr>
            <a:picLocks noChangeAspect="1"/>
          </p:cNvPicPr>
          <p:nvPr/>
        </p:nvPicPr>
        <p:blipFill>
          <a:blip r:embed="rId3"/>
          <a:stretch>
            <a:fillRect/>
          </a:stretch>
        </p:blipFill>
        <p:spPr>
          <a:xfrm>
            <a:off x="5613564" y="137993"/>
            <a:ext cx="2530059" cy="1688738"/>
          </a:xfrm>
          <a:prstGeom prst="rect">
            <a:avLst/>
          </a:prstGeom>
        </p:spPr>
      </p:pic>
    </p:spTree>
    <p:extLst>
      <p:ext uri="{BB962C8B-B14F-4D97-AF65-F5344CB8AC3E}">
        <p14:creationId xmlns:p14="http://schemas.microsoft.com/office/powerpoint/2010/main" val="2208359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69848" y="196308"/>
            <a:ext cx="10058400" cy="1609344"/>
          </a:xfrm>
        </p:spPr>
        <p:txBody>
          <a:bodyPr/>
          <a:lstStyle/>
          <a:p>
            <a:r>
              <a:rPr lang="tr-TR" dirty="0" smtClean="0"/>
              <a:t>FRANSA HAKKINDA İLGİNÇ BİLGİLER</a:t>
            </a:r>
            <a:endParaRPr lang="tr-TR" dirty="0"/>
          </a:p>
        </p:txBody>
      </p:sp>
      <p:sp>
        <p:nvSpPr>
          <p:cNvPr id="3" name="İçerik Yer Tutucusu 2"/>
          <p:cNvSpPr>
            <a:spLocks noGrp="1"/>
          </p:cNvSpPr>
          <p:nvPr>
            <p:ph idx="1"/>
          </p:nvPr>
        </p:nvSpPr>
        <p:spPr>
          <a:xfrm>
            <a:off x="1069847" y="1878227"/>
            <a:ext cx="10743211" cy="4736757"/>
          </a:xfrm>
        </p:spPr>
        <p:txBody>
          <a:bodyPr>
            <a:normAutofit fontScale="92500" lnSpcReduction="20000"/>
          </a:bodyPr>
          <a:lstStyle/>
          <a:p>
            <a:pPr algn="just"/>
            <a:r>
              <a:rPr lang="tr-TR" dirty="0" smtClean="0"/>
              <a:t>Fransızlar</a:t>
            </a:r>
            <a:r>
              <a:rPr lang="tr-TR" dirty="0"/>
              <a:t>, bu anlamdaki en yakın rakipleri İngilizlerden bile daha resmidir</a:t>
            </a:r>
            <a:r>
              <a:rPr lang="tr-TR" b="1" dirty="0"/>
              <a:t>. </a:t>
            </a:r>
            <a:r>
              <a:rPr lang="tr-TR" dirty="0"/>
              <a:t>Yeni tanıştığınız birine selam verirken ister İngilizce ister Fransızca olsun, “selam, merhaba” gibi ifadeleri kullanmanız gereksiz bir samimiyet addedilir. Bu tür mesafede olduğunuz kişilere mutlaka “iyi günler beyefendi/hanımefendi”</a:t>
            </a:r>
            <a:r>
              <a:rPr lang="tr-TR" b="1" dirty="0"/>
              <a:t> </a:t>
            </a:r>
            <a:r>
              <a:rPr lang="tr-TR" dirty="0"/>
              <a:t>şeklinde selam vermeniz beklenir</a:t>
            </a:r>
            <a:r>
              <a:rPr lang="tr-TR" dirty="0" smtClean="0"/>
              <a:t>.</a:t>
            </a:r>
          </a:p>
          <a:p>
            <a:pPr fontAlgn="base"/>
            <a:r>
              <a:rPr lang="tr-TR" dirty="0"/>
              <a:t>Selamlaşmalarda ve vedalarda el sıkışılır. </a:t>
            </a:r>
          </a:p>
          <a:p>
            <a:pPr fontAlgn="base"/>
            <a:r>
              <a:rPr lang="tr-TR" dirty="0"/>
              <a:t>İşaret parmağıyla birini işaret etmek büyük bir kabalıktır.</a:t>
            </a:r>
          </a:p>
          <a:p>
            <a:pPr algn="just"/>
            <a:r>
              <a:rPr lang="tr-TR" dirty="0"/>
              <a:t>Fransızlar, özellikle büyük şehirlerde, kültürel ve sosyal olarak çok aktiflerdir. Bir arkadaşınızı görmeye gitmek için çat kapı gidilmemesinde fayda vardır, 3 haftalık programları önceden bellidir, çok ciddi bir şekilde saat </a:t>
            </a:r>
            <a:r>
              <a:rPr lang="tr-TR" dirty="0" err="1"/>
              <a:t>saat</a:t>
            </a:r>
            <a:r>
              <a:rPr lang="tr-TR" dirty="0"/>
              <a:t> takvim tutarlar.</a:t>
            </a:r>
          </a:p>
          <a:p>
            <a:pPr algn="just"/>
            <a:r>
              <a:rPr lang="tr-TR" dirty="0"/>
              <a:t>"Fransızlar İngilizce konuşmaz." efsanesi tam olarak gerçek olmasa da, zorluk çıkardıkları zamanlar olabiliyor. Her ihtimali göz önünde bulundurarak, yanınızda hızlı konuşma rehberi gibi bir kitapçık taşıyabilirsiniz</a:t>
            </a:r>
            <a:r>
              <a:rPr lang="tr-TR" dirty="0" smtClean="0"/>
              <a:t>.</a:t>
            </a:r>
          </a:p>
          <a:p>
            <a:pPr algn="just"/>
            <a:r>
              <a:rPr lang="tr-TR" dirty="0" smtClean="0"/>
              <a:t>Fransızlar</a:t>
            </a:r>
            <a:r>
              <a:rPr lang="tr-TR" dirty="0"/>
              <a:t>, özellikle akşam yemekleri için uzun saatler ayırırlar ve bu işi ciddiye alırlar. O yüzden akşam yemeklerinde çok hızlı servisler veya sipariş verdiğiniz yemeklerin hepsinin aynı anda masaya gelmesi gibi beklentilere girmemenizi tavsiye ederiz.</a:t>
            </a:r>
            <a:br>
              <a:rPr lang="tr-TR" dirty="0"/>
            </a:br>
            <a:r>
              <a:rPr lang="tr-TR" dirty="0"/>
              <a:t> Sabah kahvaltısı için çok yüksek beklentilere girmeyin. Yerel eğilim </a:t>
            </a:r>
            <a:r>
              <a:rPr lang="tr-TR" dirty="0" err="1"/>
              <a:t>kruvasan</a:t>
            </a:r>
            <a:r>
              <a:rPr lang="tr-TR" dirty="0"/>
              <a:t>, ekmek ve tereyağı tüketmek yönündedir.</a:t>
            </a:r>
          </a:p>
          <a:p>
            <a:pPr algn="just"/>
            <a:endParaRPr lang="tr-TR" dirty="0"/>
          </a:p>
          <a:p>
            <a:endParaRPr lang="tr-TR" dirty="0"/>
          </a:p>
        </p:txBody>
      </p:sp>
    </p:spTree>
    <p:extLst>
      <p:ext uri="{BB962C8B-B14F-4D97-AF65-F5344CB8AC3E}">
        <p14:creationId xmlns:p14="http://schemas.microsoft.com/office/powerpoint/2010/main" val="4122295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FRANSA- GEZİLMESİ GEREKEN YERLER</a:t>
            </a:r>
            <a:endParaRPr lang="tr-TR" dirty="0"/>
          </a:p>
        </p:txBody>
      </p:sp>
      <p:sp>
        <p:nvSpPr>
          <p:cNvPr id="3" name="İçerik Yer Tutucusu 2"/>
          <p:cNvSpPr>
            <a:spLocks noGrp="1"/>
          </p:cNvSpPr>
          <p:nvPr>
            <p:ph idx="1"/>
          </p:nvPr>
        </p:nvSpPr>
        <p:spPr>
          <a:xfrm>
            <a:off x="1069848" y="2121408"/>
            <a:ext cx="10636120" cy="4050792"/>
          </a:xfrm>
        </p:spPr>
        <p:txBody>
          <a:bodyPr/>
          <a:lstStyle/>
          <a:p>
            <a:pPr algn="just"/>
            <a:r>
              <a:rPr lang="tr-TR" b="1" dirty="0"/>
              <a:t>Paris :</a:t>
            </a:r>
            <a:r>
              <a:rPr lang="tr-TR" dirty="0"/>
              <a:t> Herkesin rüyası olan Paris yılda yaklaşık 23 milyon ziyaretçisi vardır. Işıkların şehri, aşk şehri, modanın başkenti, kültür başkenti gibi saymakla bitmeyecek unvana sahiptir. Eiffel Kulesi, </a:t>
            </a:r>
            <a:r>
              <a:rPr lang="tr-TR" dirty="0" err="1"/>
              <a:t>Arc</a:t>
            </a:r>
            <a:r>
              <a:rPr lang="tr-TR" dirty="0"/>
              <a:t> de </a:t>
            </a:r>
            <a:r>
              <a:rPr lang="tr-TR" dirty="0" err="1"/>
              <a:t>Triomphe</a:t>
            </a:r>
            <a:r>
              <a:rPr lang="tr-TR" dirty="0"/>
              <a:t>, Notre </a:t>
            </a:r>
            <a:r>
              <a:rPr lang="tr-TR" dirty="0" err="1"/>
              <a:t>Dame</a:t>
            </a:r>
            <a:r>
              <a:rPr lang="tr-TR" dirty="0"/>
              <a:t> Katedrali şehrin simgeleri. </a:t>
            </a:r>
            <a:r>
              <a:rPr lang="tr-TR" dirty="0" err="1"/>
              <a:t>Louvre</a:t>
            </a:r>
            <a:r>
              <a:rPr lang="tr-TR" dirty="0"/>
              <a:t> ve </a:t>
            </a:r>
            <a:r>
              <a:rPr lang="tr-TR" dirty="0" err="1"/>
              <a:t>Orsay</a:t>
            </a:r>
            <a:r>
              <a:rPr lang="tr-TR" dirty="0"/>
              <a:t> başta olmak üzere efsanevi müzelere ev sahipliği yapıyor. </a:t>
            </a:r>
          </a:p>
        </p:txBody>
      </p:sp>
      <p:pic>
        <p:nvPicPr>
          <p:cNvPr id="4" name="Resim 3" descr="eyfel kulesi ile ilgili gÃ¶rsel sonucu"/>
          <p:cNvPicPr/>
          <p:nvPr/>
        </p:nvPicPr>
        <p:blipFill>
          <a:blip r:embed="rId2">
            <a:extLst>
              <a:ext uri="{28A0092B-C50C-407E-A947-70E740481C1C}">
                <a14:useLocalDpi xmlns:a14="http://schemas.microsoft.com/office/drawing/2010/main" val="0"/>
              </a:ext>
            </a:extLst>
          </a:blip>
          <a:srcRect/>
          <a:stretch>
            <a:fillRect/>
          </a:stretch>
        </p:blipFill>
        <p:spPr bwMode="auto">
          <a:xfrm>
            <a:off x="3488114" y="3527073"/>
            <a:ext cx="4346070" cy="3071435"/>
          </a:xfrm>
          <a:prstGeom prst="rect">
            <a:avLst/>
          </a:prstGeom>
          <a:noFill/>
          <a:ln>
            <a:noFill/>
          </a:ln>
        </p:spPr>
      </p:pic>
    </p:spTree>
    <p:extLst>
      <p:ext uri="{BB962C8B-B14F-4D97-AF65-F5344CB8AC3E}">
        <p14:creationId xmlns:p14="http://schemas.microsoft.com/office/powerpoint/2010/main" val="6996048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Yazı Tipi">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mageCreateDate xmlns="C1C0D652-C8CA-474A-85DD-D2644EB70FF9" xsi:nil="true"/>
    <PublishingExpirationDate xmlns="http://schemas.microsoft.com/sharepoint/v3" xsi:nil="true"/>
    <SiraNo xmlns="13dbcf05-ea33-4c3c-9383-3c4d054296f2" xsi:nil="true"/>
    <PublishingStartDate xmlns="http://schemas.microsoft.com/sharepoint/v3" xsi:nil="true"/>
    <wic_System_Copyright xmlns="http://schemas.microsoft.com/sharepoint/v3/fields" xsi:nil="true"/>
  </documentManagement>
</p:properties>
</file>

<file path=customXml/item2.xml><?xml version="1.0" encoding="utf-8"?>
<ct:contentTypeSchema xmlns:ct="http://schemas.microsoft.com/office/2006/metadata/contentType" xmlns:ma="http://schemas.microsoft.com/office/2006/metadata/properties/metaAttributes" ct:_="" ma:_="" ma:contentTypeName="Görüntü" ma:contentTypeID="0x0101009148F5A04DDD49CBA7127AADA5FB792B00AADE34325A8B49CDA8BB4DB53328F2140045C8159FA02F0F4BB542CD27D0252FA0" ma:contentTypeVersion="1" ma:contentTypeDescription="Resim yükleyin." ma:contentTypeScope="" ma:versionID="2dbdd7301ef483cbe8840958523d0c3e">
  <xsd:schema xmlns:xsd="http://www.w3.org/2001/XMLSchema" xmlns:xs="http://www.w3.org/2001/XMLSchema" xmlns:p="http://schemas.microsoft.com/office/2006/metadata/properties" xmlns:ns1="http://schemas.microsoft.com/sharepoint/v3" xmlns:ns2="C1C0D652-C8CA-474A-85DD-D2644EB70FF9" xmlns:ns3="http://schemas.microsoft.com/sharepoint/v3/fields" xmlns:ns4="13dbcf05-ea33-4c3c-9383-3c4d054296f2" targetNamespace="http://schemas.microsoft.com/office/2006/metadata/properties" ma:root="true" ma:fieldsID="7078f6caed864263c30e7fb623789c8c" ns1:_="" ns2:_="" ns3:_="" ns4:_="">
    <xsd:import namespace="http://schemas.microsoft.com/sharepoint/v3"/>
    <xsd:import namespace="C1C0D652-C8CA-474A-85DD-D2644EB70FF9"/>
    <xsd:import namespace="http://schemas.microsoft.com/sharepoint/v3/fields"/>
    <xsd:import namespace="13dbcf05-ea33-4c3c-9383-3c4d054296f2"/>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SiraNo"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Yolu" ma:hidden="true" ma:list="Docs" ma:internalName="FileRef" ma:readOnly="true" ma:showField="FullUrl">
      <xsd:simpleType>
        <xsd:restriction base="dms:Lookup"/>
      </xsd:simpleType>
    </xsd:element>
    <xsd:element name="File_x0020_Type" ma:index="9" nillable="true" ma:displayName="Dosya Türü" ma:hidden="true" ma:internalName="File_x0020_Type" ma:readOnly="true">
      <xsd:simpleType>
        <xsd:restriction base="dms:Text"/>
      </xsd:simpleType>
    </xsd:element>
    <xsd:element name="HTML_x0020_File_x0020_Type" ma:index="10" nillable="true" ma:displayName="HTML Dosya Türü" ma:hidden="true" ma:internalName="HTML_x0020_File_x0020_Type" ma:readOnly="true">
      <xsd:simpleType>
        <xsd:restriction base="dms:Text"/>
      </xsd:simpleType>
    </xsd:element>
    <xsd:element name="FSObjType" ma:index="11" nillable="true" ma:displayName="Öğe Türü" ma:hidden="true" ma:list="Docs" ma:internalName="FSObjType" ma:readOnly="true" ma:showField="FSType">
      <xsd:simpleType>
        <xsd:restriction base="dms:Lookup"/>
      </xsd:simpleType>
    </xsd:element>
    <xsd:element name="PublishingStartDate" ma:index="28" nillable="true" ma:displayName="Zamanlama Başlangıç Tarihi" ma:description="" ma:hidden="true" ma:internalName="PublishingStartDate">
      <xsd:simpleType>
        <xsd:restriction base="dms:Unknown"/>
      </xsd:simpleType>
    </xsd:element>
    <xsd:element name="PublishingExpirationDate" ma:index="29" nillable="true" ma:displayName="Zamanlama Bitiş Tarihi"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C0D652-C8CA-474A-85DD-D2644EB70FF9" elementFormDefault="qualified">
    <xsd:import namespace="http://schemas.microsoft.com/office/2006/documentManagement/types"/>
    <xsd:import namespace="http://schemas.microsoft.com/office/infopath/2007/PartnerControls"/>
    <xsd:element name="ThumbnailExists" ma:index="18" nillable="true" ma:displayName="Küçük Resim Var" ma:default="FALSE" ma:hidden="true" ma:internalName="ThumbnailExists" ma:readOnly="true">
      <xsd:simpleType>
        <xsd:restriction base="dms:Boolean"/>
      </xsd:simpleType>
    </xsd:element>
    <xsd:element name="PreviewExists" ma:index="19" nillable="true" ma:displayName="Önizleme Var" ma:default="FALSE" ma:hidden="true" ma:internalName="PreviewExists" ma:readOnly="true">
      <xsd:simpleType>
        <xsd:restriction base="dms:Boolean"/>
      </xsd:simpleType>
    </xsd:element>
    <xsd:element name="ImageWidth" ma:index="20" nillable="true" ma:displayName="Genişlik" ma:internalName="ImageWidth" ma:readOnly="true">
      <xsd:simpleType>
        <xsd:restriction base="dms:Unknown"/>
      </xsd:simpleType>
    </xsd:element>
    <xsd:element name="ImageHeight" ma:index="22" nillable="true" ma:displayName="Yükseklik" ma:internalName="ImageHeight" ma:readOnly="true">
      <xsd:simpleType>
        <xsd:restriction base="dms:Unknown"/>
      </xsd:simpleType>
    </xsd:element>
    <xsd:element name="ImageCreateDate" ma:index="25" nillable="true" ma:displayName="Resmin Çekildiği Tarih"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Telif Hakkı"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dbcf05-ea33-4c3c-9383-3c4d054296f2" elementFormDefault="qualified">
    <xsd:import namespace="http://schemas.microsoft.com/office/2006/documentManagement/types"/>
    <xsd:import namespace="http://schemas.microsoft.com/office/infopath/2007/PartnerControls"/>
    <xsd:element name="SiraNo" ma:index="27" nillable="true" ma:displayName="SiraNo" ma:internalName="SiraNo">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Yazar"/>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ma:index="23" ma:displayName="Açıklamalar"/>
        <xsd:element name="keywords" minOccurs="0" maxOccurs="1" type="xsd:string" ma:index="14" ma:displayName="Anahtar Sözcükler"/>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5E9AD3-1E43-40C7-ACFD-C7D31D2C1125}"/>
</file>

<file path=customXml/itemProps2.xml><?xml version="1.0" encoding="utf-8"?>
<ds:datastoreItem xmlns:ds="http://schemas.openxmlformats.org/officeDocument/2006/customXml" ds:itemID="{875D731C-7566-4713-8EF9-7C8C59D35C0E}"/>
</file>

<file path=customXml/itemProps3.xml><?xml version="1.0" encoding="utf-8"?>
<ds:datastoreItem xmlns:ds="http://schemas.openxmlformats.org/officeDocument/2006/customXml" ds:itemID="{1E708DBE-9D21-4118-9CAA-48DD1C5F5651}"/>
</file>

<file path=docProps/app.xml><?xml version="1.0" encoding="utf-8"?>
<Properties xmlns="http://schemas.openxmlformats.org/officeDocument/2006/extended-properties" xmlns:vt="http://schemas.openxmlformats.org/officeDocument/2006/docPropsVTypes">
  <Template>Tahta Yazı</Template>
  <TotalTime>21</TotalTime>
  <Words>1184</Words>
  <Application>Microsoft Office PowerPoint</Application>
  <PresentationFormat>Geniş ekran</PresentationFormat>
  <Paragraphs>73</Paragraphs>
  <Slides>15</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15</vt:i4>
      </vt:variant>
    </vt:vector>
  </HeadingPairs>
  <TitlesOfParts>
    <vt:vector size="19" baseType="lpstr">
      <vt:lpstr>Rockwell</vt:lpstr>
      <vt:lpstr>Rockwell Condensed</vt:lpstr>
      <vt:lpstr>Wingdings</vt:lpstr>
      <vt:lpstr>Wood Type Yazı Tipi</vt:lpstr>
      <vt:lpstr>Ab ÜYESİ BAZI ÜLKELER</vt:lpstr>
      <vt:lpstr>FİNLANDİYA</vt:lpstr>
      <vt:lpstr>FİNLANDİYA HAKKINDA İLGİNÇ BİLGİLER </vt:lpstr>
      <vt:lpstr>FİNLANDİYA GEZİLMESİ GEREKEN YERLER </vt:lpstr>
      <vt:lpstr>FİNLANDİYA GEZİLMESİ GEREKEN YERLER </vt:lpstr>
      <vt:lpstr>FİNLANDİYA GEZİLMESİ GEREKEN YERLER </vt:lpstr>
      <vt:lpstr>FRANSA</vt:lpstr>
      <vt:lpstr>FRANSA HAKKINDA İLGİNÇ BİLGİLER</vt:lpstr>
      <vt:lpstr>FRANSA- GEZİLMESİ GEREKEN YERLER</vt:lpstr>
      <vt:lpstr>FRANSA- GEZİLMESİ GEREKEN YERLER</vt:lpstr>
      <vt:lpstr>FRANSA- GEZİLMESİ GEREKEN YERLER</vt:lpstr>
      <vt:lpstr>FRANSA- GEZİLMESİ GEREKEN YERLER</vt:lpstr>
      <vt:lpstr>FRANSA- GEZİLMESİ GEREKEN YERLER</vt:lpstr>
      <vt:lpstr>FRANSA İLE İLGİLİ BİLİNMESİ GEREKENLER</vt:lpstr>
      <vt:lpstr>BELÇİKA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 ÜYESİ BAZI ÜLKELER</dc:title>
  <dc:creator>Sevsen Bati</dc:creator>
  <cp:keywords/>
  <dc:description/>
  <cp:lastModifiedBy>Sevsen Bati</cp:lastModifiedBy>
  <cp:revision>4</cp:revision>
  <dcterms:created xsi:type="dcterms:W3CDTF">2018-11-22T13:25:15Z</dcterms:created>
  <dcterms:modified xsi:type="dcterms:W3CDTF">2018-11-26T07:07:57Z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0x0101009148F5A04DDD49CBA7127AADA5FB792B00AADE34325A8B49CDA8BB4DB53328F2140045C8159FA02F0F4BB542CD27D0252FA0</vt:lpwstr>
  </property>
</Properties>
</file>